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2" r:id="rId3"/>
    <p:sldId id="313" r:id="rId4"/>
    <p:sldId id="309" r:id="rId5"/>
    <p:sldId id="310" r:id="rId6"/>
    <p:sldId id="314" r:id="rId7"/>
    <p:sldId id="315" r:id="rId8"/>
    <p:sldId id="318" r:id="rId9"/>
    <p:sldId id="319" r:id="rId10"/>
    <p:sldId id="317" r:id="rId11"/>
    <p:sldId id="320" r:id="rId12"/>
    <p:sldId id="321" r:id="rId13"/>
    <p:sldId id="322" r:id="rId14"/>
    <p:sldId id="324" r:id="rId15"/>
    <p:sldId id="325" r:id="rId16"/>
    <p:sldId id="323" r:id="rId17"/>
    <p:sldId id="327" r:id="rId18"/>
    <p:sldId id="326" r:id="rId19"/>
    <p:sldId id="329" r:id="rId20"/>
    <p:sldId id="331" r:id="rId21"/>
    <p:sldId id="334" r:id="rId22"/>
    <p:sldId id="332" r:id="rId23"/>
    <p:sldId id="335" r:id="rId24"/>
    <p:sldId id="337" r:id="rId25"/>
    <p:sldId id="336" r:id="rId26"/>
    <p:sldId id="344" r:id="rId27"/>
    <p:sldId id="338" r:id="rId28"/>
    <p:sldId id="339" r:id="rId29"/>
    <p:sldId id="340" r:id="rId30"/>
    <p:sldId id="341" r:id="rId31"/>
    <p:sldId id="342" r:id="rId32"/>
    <p:sldId id="343" r:id="rId33"/>
    <p:sldId id="345" r:id="rId34"/>
    <p:sldId id="361" r:id="rId35"/>
    <p:sldId id="360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2" r:id="rId51"/>
    <p:sldId id="363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3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F13993-F445-4289-9F24-98E30F115FFB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37A7C1-EE19-404F-8790-D13BAEBE0E7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Tender Creation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23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499992" y="5157192"/>
            <a:ext cx="4680520" cy="1728192"/>
          </a:xfrm>
          <a:prstGeom prst="rect">
            <a:avLst/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>
                <a:alpha val="59000"/>
              </a:srgbClr>
            </a:solidFill>
          </a:ln>
          <a:effectLst>
            <a:glow rad="127000">
              <a:schemeClr val="accent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1.(Fee + Pre Qual + technical bid +Financial bid)</a:t>
            </a:r>
          </a:p>
          <a:p>
            <a:pPr algn="ctr"/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2.(Fee + Pre Qual + technical bid) / (Financial bid)</a:t>
            </a:r>
          </a:p>
          <a:p>
            <a:pPr algn="ctr"/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3.(Fee) / (Pre Qual + technical bid) / (Financial bid)</a:t>
            </a:r>
          </a:p>
          <a:p>
            <a:pPr algn="ctr"/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4.(Fee) / (Pre Qual) / (technical bid) / (Financial bid)</a:t>
            </a:r>
          </a:p>
          <a:p>
            <a:pPr algn="ctr"/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22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22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355976" y="5283206"/>
            <a:ext cx="3096344" cy="540060"/>
          </a:xfrm>
          <a:prstGeom prst="wedgeRoundRectCallout">
            <a:avLst>
              <a:gd name="adj1" fmla="val 67604"/>
              <a:gd name="adj2" fmla="val 5311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all required details and click on Next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4343781" y="4169604"/>
            <a:ext cx="3096344" cy="540060"/>
          </a:xfrm>
          <a:prstGeom prst="wedgeRoundRectCallout">
            <a:avLst>
              <a:gd name="adj1" fmla="val 63459"/>
              <a:gd name="adj2" fmla="val -16373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Icon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Technical documents</a:t>
            </a:r>
          </a:p>
        </p:txBody>
      </p:sp>
    </p:spTree>
    <p:extLst>
      <p:ext uri="{BB962C8B-B14F-4D97-AF65-F5344CB8AC3E}">
        <p14:creationId xmlns:p14="http://schemas.microsoft.com/office/powerpoint/2010/main" val="3790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722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6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6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343781" y="4617132"/>
            <a:ext cx="3096344" cy="540060"/>
          </a:xfrm>
          <a:prstGeom prst="wedgeRoundRectCallout">
            <a:avLst>
              <a:gd name="adj1" fmla="val 63459"/>
              <a:gd name="adj2" fmla="val -16373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Icon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documents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211960" y="1988840"/>
            <a:ext cx="2411355" cy="684076"/>
          </a:xfrm>
          <a:prstGeom prst="wedgeRoundRectCallout">
            <a:avLst>
              <a:gd name="adj1" fmla="val 72399"/>
              <a:gd name="adj2" fmla="val 484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Dept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user ID, Captcha and Click on Login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6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</p:spPr>
      </p:pic>
      <p:sp>
        <p:nvSpPr>
          <p:cNvPr id="8" name="Rounded Rectangular Callout 7"/>
          <p:cNvSpPr/>
          <p:nvPr/>
        </p:nvSpPr>
        <p:spPr>
          <a:xfrm>
            <a:off x="3923928" y="4088032"/>
            <a:ext cx="3096344" cy="390292"/>
          </a:xfrm>
          <a:prstGeom prst="wedgeRoundRectCallout">
            <a:avLst>
              <a:gd name="adj1" fmla="val 52579"/>
              <a:gd name="adj2" fmla="val -17171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Cover Documents Count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436096" y="5229200"/>
            <a:ext cx="2783994" cy="533836"/>
          </a:xfrm>
          <a:prstGeom prst="wedgeRoundRectCallout">
            <a:avLst>
              <a:gd name="adj1" fmla="val 27710"/>
              <a:gd name="adj2" fmla="val -7461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this button to upload NIT document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6" name="Rounded Rectangular Callout 5"/>
          <p:cNvSpPr/>
          <p:nvPr/>
        </p:nvSpPr>
        <p:spPr>
          <a:xfrm>
            <a:off x="3635896" y="4509120"/>
            <a:ext cx="2783994" cy="533836"/>
          </a:xfrm>
          <a:prstGeom prst="wedgeRoundRectCallout">
            <a:avLst>
              <a:gd name="adj1" fmla="val 72656"/>
              <a:gd name="adj2" fmla="val -6259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this link to verify the document</a:t>
            </a: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5580112" y="5301208"/>
            <a:ext cx="2783994" cy="533836"/>
          </a:xfrm>
          <a:prstGeom prst="wedgeRoundRectCallout">
            <a:avLst>
              <a:gd name="adj1" fmla="val 38658"/>
              <a:gd name="adj2" fmla="val -8062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this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button  to proceed  next step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0"/>
            <a:ext cx="9144000" cy="6858000"/>
          </a:xfrm>
        </p:spPr>
      </p:pic>
      <p:sp>
        <p:nvSpPr>
          <p:cNvPr id="4" name="Rounded Rectangular Callout 3"/>
          <p:cNvSpPr/>
          <p:nvPr/>
        </p:nvSpPr>
        <p:spPr>
          <a:xfrm>
            <a:off x="6588224" y="476672"/>
            <a:ext cx="2351946" cy="432048"/>
          </a:xfrm>
          <a:prstGeom prst="wedgeRoundRectCallout">
            <a:avLst>
              <a:gd name="adj1" fmla="val 22476"/>
              <a:gd name="adj2" fmla="val 7404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required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572000" y="5443609"/>
            <a:ext cx="2351946" cy="432048"/>
          </a:xfrm>
          <a:prstGeom prst="wedgeRoundRectCallout">
            <a:avLst>
              <a:gd name="adj1" fmla="val 53170"/>
              <a:gd name="adj2" fmla="val -8190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Cancel button to exit the process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72200" y="4653136"/>
            <a:ext cx="2351946" cy="432048"/>
          </a:xfrm>
          <a:prstGeom prst="wedgeRoundRectCallout">
            <a:avLst>
              <a:gd name="adj1" fmla="val 22476"/>
              <a:gd name="adj2" fmla="val 7404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Next button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proceed</a:t>
            </a: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6228184" y="2924944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tender fee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80112" y="1731437"/>
            <a:ext cx="2808312" cy="684076"/>
          </a:xfrm>
          <a:prstGeom prst="wedgeRoundRectCallout">
            <a:avLst>
              <a:gd name="adj1" fmla="val 2021"/>
              <a:gd name="adj2" fmla="val 81912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Password, Captcha and Click on Proceed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403123" y="5373216"/>
            <a:ext cx="2351946" cy="432048"/>
          </a:xfrm>
          <a:prstGeom prst="wedgeRoundRectCallout">
            <a:avLst>
              <a:gd name="adj1" fmla="val 22476"/>
              <a:gd name="adj2" fmla="val 7404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Next button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proceed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28184" y="404664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EMD fee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226224" y="2060848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Critical date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6136" y="6425952"/>
            <a:ext cx="2351946" cy="432048"/>
          </a:xfrm>
          <a:prstGeom prst="wedgeRoundRectCallout">
            <a:avLst>
              <a:gd name="adj1" fmla="val 38846"/>
              <a:gd name="adj2" fmla="val -85616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Next button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proceed</a:t>
            </a: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228184" y="2276872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the Openers Names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5905672"/>
            <a:ext cx="2351946" cy="432048"/>
          </a:xfrm>
          <a:prstGeom prst="wedgeRoundRectCallout">
            <a:avLst>
              <a:gd name="adj1" fmla="val 57262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Submit button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proceed</a:t>
            </a:r>
          </a:p>
        </p:txBody>
      </p:sp>
    </p:spTree>
    <p:extLst>
      <p:ext uri="{BB962C8B-B14F-4D97-AF65-F5344CB8AC3E}">
        <p14:creationId xmlns:p14="http://schemas.microsoft.com/office/powerpoint/2010/main" val="1614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4" name="Rounded Rectangular Callout 3"/>
          <p:cNvSpPr/>
          <p:nvPr/>
        </p:nvSpPr>
        <p:spPr>
          <a:xfrm>
            <a:off x="4644008" y="5085184"/>
            <a:ext cx="2877707" cy="360040"/>
          </a:xfrm>
          <a:prstGeom prst="wedgeRoundRectCallout">
            <a:avLst>
              <a:gd name="adj1" fmla="val 44755"/>
              <a:gd name="adj2" fmla="val -83388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this button to Upload BOQ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51520" y="3783578"/>
            <a:ext cx="2664296" cy="432048"/>
          </a:xfrm>
          <a:prstGeom prst="wedgeRoundRectCallout">
            <a:avLst>
              <a:gd name="adj1" fmla="val 57262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Here download the Predefined BOQ templates 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" y="0"/>
            <a:ext cx="9144000" cy="6858000"/>
          </a:xfrm>
        </p:spPr>
      </p:pic>
      <p:sp>
        <p:nvSpPr>
          <p:cNvPr id="9" name="Rounded Rectangular Callout 8"/>
          <p:cNvSpPr/>
          <p:nvPr/>
        </p:nvSpPr>
        <p:spPr>
          <a:xfrm>
            <a:off x="6516215" y="404664"/>
            <a:ext cx="2215335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 of BOQ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228184" y="2276872"/>
            <a:ext cx="216024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the BOQ File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292080" y="2658961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DSC Password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695220" y="3140968"/>
            <a:ext cx="2125252" cy="432048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Verify Button to verify the BOQ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483768" y="3987062"/>
            <a:ext cx="3528392" cy="342038"/>
          </a:xfrm>
          <a:prstGeom prst="wedgeRoundRectCallout">
            <a:avLst>
              <a:gd name="adj1" fmla="val -34076"/>
              <a:gd name="adj2" fmla="val 9146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for Second level Authentication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220072" y="3717032"/>
            <a:ext cx="2520280" cy="576064"/>
          </a:xfrm>
          <a:prstGeom prst="wedgeRoundRectCallout">
            <a:avLst>
              <a:gd name="adj1" fmla="val -73001"/>
              <a:gd name="adj2" fmla="val 7033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verify the file check and click on Save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6512511" cy="1143000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300192" y="5013176"/>
            <a:ext cx="2088232" cy="360040"/>
          </a:xfrm>
          <a:prstGeom prst="wedgeRoundRectCallout">
            <a:avLst>
              <a:gd name="adj1" fmla="val 39026"/>
              <a:gd name="adj2" fmla="val -11903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Next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372200" y="2924944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OID file to upload and Click Next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652120" y="1268760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Details of Tender - I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868144" y="332656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Details of Tender - II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156176" y="260648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Details of Tender - III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19872" y="4869160"/>
            <a:ext cx="2520280" cy="706343"/>
          </a:xfrm>
          <a:prstGeom prst="wedgeRoundRectCallout">
            <a:avLst>
              <a:gd name="adj1" fmla="val -39903"/>
              <a:gd name="adj2" fmla="val 7701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I Agree check box and Click on “Send to Publish”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1043608" y="2996952"/>
            <a:ext cx="2520280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Publish Tender Tab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940152" y="5589240"/>
            <a:ext cx="2520280" cy="360040"/>
          </a:xfrm>
          <a:prstGeom prst="wedgeRoundRectCallout">
            <a:avLst>
              <a:gd name="adj1" fmla="val 29478"/>
              <a:gd name="adj2" fmla="val -10121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View to Open tender 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444208" y="5002306"/>
            <a:ext cx="2675039" cy="514926"/>
          </a:xfrm>
          <a:prstGeom prst="wedgeRoundRectCallout">
            <a:avLst>
              <a:gd name="adj1" fmla="val -6167"/>
              <a:gd name="adj2" fmla="val 9038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“Publish Tender” button to publish the tender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ounded Rectangular Callout 5"/>
          <p:cNvSpPr/>
          <p:nvPr/>
        </p:nvSpPr>
        <p:spPr>
          <a:xfrm>
            <a:off x="2627784" y="2420888"/>
            <a:ext cx="2808312" cy="360040"/>
          </a:xfrm>
          <a:prstGeom prst="wedgeRoundRectCallout">
            <a:avLst>
              <a:gd name="adj1" fmla="val 12390"/>
              <a:gd name="adj2" fmla="val -96754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 Message displayed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947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899592" y="3361184"/>
            <a:ext cx="2736304" cy="360040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Published Tender Tab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300192" y="4725144"/>
            <a:ext cx="2520280" cy="576064"/>
          </a:xfrm>
          <a:prstGeom prst="wedgeRoundRectCallout">
            <a:avLst>
              <a:gd name="adj1" fmla="val -18261"/>
              <a:gd name="adj2" fmla="val 81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tender displayed in the list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Tender Creation Ends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1907704" y="2528900"/>
            <a:ext cx="3096344" cy="540060"/>
          </a:xfrm>
          <a:prstGeom prst="wedgeRoundRectCallout">
            <a:avLst>
              <a:gd name="adj1" fmla="val -50273"/>
              <a:gd name="adj2" fmla="val 101008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Here Click to create New  tender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788024" y="5013176"/>
            <a:ext cx="3096344" cy="540060"/>
          </a:xfrm>
          <a:prstGeom prst="wedgeRoundRectCallout">
            <a:avLst>
              <a:gd name="adj1" fmla="val -5448"/>
              <a:gd name="adj2" fmla="val -8947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this button to create new tender in bottom of the page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6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6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1419</TotalTime>
  <Words>329</Words>
  <Application>Microsoft Office PowerPoint</Application>
  <PresentationFormat>On-screen Show (4:3)</PresentationFormat>
  <Paragraphs>51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Slipstream</vt:lpstr>
      <vt:lpstr>Tender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Tender Creation Ends</vt:lpstr>
    </vt:vector>
  </TitlesOfParts>
  <Company>Wipro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Tender Creation</dc:title>
  <dc:creator>Valued Customer</dc:creator>
  <cp:lastModifiedBy>user</cp:lastModifiedBy>
  <cp:revision>98</cp:revision>
  <dcterms:created xsi:type="dcterms:W3CDTF">2016-12-12T10:55:18Z</dcterms:created>
  <dcterms:modified xsi:type="dcterms:W3CDTF">2019-09-13T11:26:05Z</dcterms:modified>
</cp:coreProperties>
</file>