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83" r:id="rId3"/>
    <p:sldId id="284" r:id="rId4"/>
    <p:sldId id="285" r:id="rId5"/>
    <p:sldId id="286" r:id="rId6"/>
    <p:sldId id="287" r:id="rId7"/>
    <p:sldId id="276" r:id="rId8"/>
    <p:sldId id="277" r:id="rId9"/>
    <p:sldId id="278" r:id="rId10"/>
    <p:sldId id="279" r:id="rId11"/>
    <p:sldId id="280" r:id="rId12"/>
    <p:sldId id="281" r:id="rId13"/>
    <p:sldId id="292" r:id="rId14"/>
    <p:sldId id="288" r:id="rId15"/>
    <p:sldId id="289" r:id="rId16"/>
    <p:sldId id="290" r:id="rId17"/>
    <p:sldId id="291" r:id="rId18"/>
    <p:sldId id="293" r:id="rId19"/>
    <p:sldId id="294" r:id="rId20"/>
    <p:sldId id="295" r:id="rId21"/>
    <p:sldId id="296" r:id="rId22"/>
    <p:sldId id="275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4F000-0986-483F-BA53-A6EDCFB44784}" type="datetimeFigureOut">
              <a:rPr lang="en-IN" smtClean="0"/>
              <a:t>13-09-2019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18C08-FB09-411F-BD43-9389DF870C53}" type="slidenum">
              <a:rPr lang="en-IN" smtClean="0"/>
              <a:t>‹#›</a:t>
            </a:fld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4F000-0986-483F-BA53-A6EDCFB44784}" type="datetimeFigureOut">
              <a:rPr lang="en-IN" smtClean="0"/>
              <a:t>13-09-2019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18C08-FB09-411F-BD43-9389DF870C53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4F000-0986-483F-BA53-A6EDCFB44784}" type="datetimeFigureOut">
              <a:rPr lang="en-IN" smtClean="0"/>
              <a:t>13-09-2019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18C08-FB09-411F-BD43-9389DF870C53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4F000-0986-483F-BA53-A6EDCFB44784}" type="datetimeFigureOut">
              <a:rPr lang="en-IN" smtClean="0"/>
              <a:t>13-09-2019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18C08-FB09-411F-BD43-9389DF870C53}" type="slidenum">
              <a:rPr lang="en-IN" smtClean="0"/>
              <a:t>‹#›</a:t>
            </a:fld>
            <a:endParaRPr lang="en-IN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4F000-0986-483F-BA53-A6EDCFB44784}" type="datetimeFigureOut">
              <a:rPr lang="en-IN" smtClean="0"/>
              <a:t>13-09-2019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18C08-FB09-411F-BD43-9389DF870C53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4F000-0986-483F-BA53-A6EDCFB44784}" type="datetimeFigureOut">
              <a:rPr lang="en-IN" smtClean="0"/>
              <a:t>13-09-2019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18C08-FB09-411F-BD43-9389DF870C53}" type="slidenum">
              <a:rPr lang="en-IN" smtClean="0"/>
              <a:t>‹#›</a:t>
            </a:fld>
            <a:endParaRPr lang="en-IN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4F000-0986-483F-BA53-A6EDCFB44784}" type="datetimeFigureOut">
              <a:rPr lang="en-IN" smtClean="0"/>
              <a:t>13-09-2019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18C08-FB09-411F-BD43-9389DF870C53}" type="slidenum">
              <a:rPr lang="en-IN" smtClean="0"/>
              <a:t>‹#›</a:t>
            </a:fld>
            <a:endParaRPr lang="en-IN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4F000-0986-483F-BA53-A6EDCFB44784}" type="datetimeFigureOut">
              <a:rPr lang="en-IN" smtClean="0"/>
              <a:t>13-09-2019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18C08-FB09-411F-BD43-9389DF870C53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4F000-0986-483F-BA53-A6EDCFB44784}" type="datetimeFigureOut">
              <a:rPr lang="en-IN" smtClean="0"/>
              <a:t>13-09-2019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18C08-FB09-411F-BD43-9389DF870C53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4F000-0986-483F-BA53-A6EDCFB44784}" type="datetimeFigureOut">
              <a:rPr lang="en-IN" smtClean="0"/>
              <a:t>13-09-2019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18C08-FB09-411F-BD43-9389DF870C53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4F000-0986-483F-BA53-A6EDCFB44784}" type="datetimeFigureOut">
              <a:rPr lang="en-IN" smtClean="0"/>
              <a:t>13-09-2019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18C08-FB09-411F-BD43-9389DF870C53}" type="slidenum">
              <a:rPr lang="en-IN" smtClean="0"/>
              <a:t>‹#›</a:t>
            </a:fld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CC4F000-0986-483F-BA53-A6EDCFB44784}" type="datetimeFigureOut">
              <a:rPr lang="en-IN" smtClean="0"/>
              <a:t>13-09-2019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4B18C08-FB09-411F-BD43-9389DF870C53}" type="slidenum">
              <a:rPr lang="en-IN" smtClean="0"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852936"/>
            <a:ext cx="9143999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002060"/>
                </a:solidFill>
              </a:rPr>
              <a:t>Technical Bid Evaluation</a:t>
            </a:r>
            <a:endParaRPr lang="en-IN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18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Rounded Rectangular Callout 4"/>
          <p:cNvSpPr/>
          <p:nvPr/>
        </p:nvSpPr>
        <p:spPr>
          <a:xfrm>
            <a:off x="5292080" y="3861048"/>
            <a:ext cx="3024336" cy="504056"/>
          </a:xfrm>
          <a:prstGeom prst="wedgeRoundRectCallout">
            <a:avLst>
              <a:gd name="adj1" fmla="val -27425"/>
              <a:gd name="adj2" fmla="val 122659"/>
              <a:gd name="adj3" fmla="val 16667"/>
            </a:avLst>
          </a:prstGeom>
          <a:gradFill flip="none" rotWithShape="1">
            <a:gsLst>
              <a:gs pos="47000">
                <a:srgbClr val="BCCFED"/>
              </a:gs>
              <a:gs pos="100000">
                <a:srgbClr val="ACC2E8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28575">
            <a:solidFill>
              <a:srgbClr val="2E8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Select Status from the dropdown as Accept or Reject</a:t>
            </a:r>
          </a:p>
        </p:txBody>
      </p:sp>
    </p:spTree>
    <p:extLst>
      <p:ext uri="{BB962C8B-B14F-4D97-AF65-F5344CB8AC3E}">
        <p14:creationId xmlns:p14="http://schemas.microsoft.com/office/powerpoint/2010/main" val="35640559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Rounded Rectangular Callout 4"/>
          <p:cNvSpPr/>
          <p:nvPr/>
        </p:nvSpPr>
        <p:spPr>
          <a:xfrm>
            <a:off x="6300192" y="4221088"/>
            <a:ext cx="2232248" cy="360040"/>
          </a:xfrm>
          <a:prstGeom prst="wedgeRoundRectCallout">
            <a:avLst>
              <a:gd name="adj1" fmla="val 14152"/>
              <a:gd name="adj2" fmla="val 112294"/>
              <a:gd name="adj3" fmla="val 16667"/>
            </a:avLst>
          </a:prstGeom>
          <a:gradFill flip="none" rotWithShape="1">
            <a:gsLst>
              <a:gs pos="47000">
                <a:srgbClr val="BCCFED"/>
              </a:gs>
              <a:gs pos="100000">
                <a:srgbClr val="ACC2E8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28575">
            <a:solidFill>
              <a:srgbClr val="2E8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Fill reasons in the box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6012160" y="6237312"/>
            <a:ext cx="2232248" cy="360040"/>
          </a:xfrm>
          <a:prstGeom prst="wedgeRoundRectCallout">
            <a:avLst>
              <a:gd name="adj1" fmla="val 33171"/>
              <a:gd name="adj2" fmla="val -87255"/>
              <a:gd name="adj3" fmla="val 16667"/>
            </a:avLst>
          </a:prstGeom>
          <a:gradFill flip="none" rotWithShape="1">
            <a:gsLst>
              <a:gs pos="47000">
                <a:srgbClr val="BCCFED"/>
              </a:gs>
              <a:gs pos="100000">
                <a:srgbClr val="ACC2E8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28575">
            <a:solidFill>
              <a:srgbClr val="2E8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Click on Submit Button</a:t>
            </a:r>
          </a:p>
        </p:txBody>
      </p:sp>
    </p:spTree>
    <p:extLst>
      <p:ext uri="{BB962C8B-B14F-4D97-AF65-F5344CB8AC3E}">
        <p14:creationId xmlns:p14="http://schemas.microsoft.com/office/powerpoint/2010/main" val="35640559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354" y="0"/>
            <a:ext cx="9144000" cy="6858000"/>
          </a:xfrm>
        </p:spPr>
      </p:pic>
      <p:sp>
        <p:nvSpPr>
          <p:cNvPr id="7" name="Rounded Rectangular Callout 6"/>
          <p:cNvSpPr/>
          <p:nvPr/>
        </p:nvSpPr>
        <p:spPr>
          <a:xfrm>
            <a:off x="5004048" y="980728"/>
            <a:ext cx="3240360" cy="360040"/>
          </a:xfrm>
          <a:prstGeom prst="wedgeRoundRectCallout">
            <a:avLst>
              <a:gd name="adj1" fmla="val -38042"/>
              <a:gd name="adj2" fmla="val 80548"/>
              <a:gd name="adj3" fmla="val 16667"/>
            </a:avLst>
          </a:prstGeom>
          <a:gradFill flip="none" rotWithShape="1">
            <a:gsLst>
              <a:gs pos="47000">
                <a:srgbClr val="BCCFED"/>
              </a:gs>
              <a:gs pos="100000">
                <a:srgbClr val="ACC2E8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28575">
            <a:solidFill>
              <a:srgbClr val="2E8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Select Committee Chairperson Type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5868144" y="1556792"/>
            <a:ext cx="3240360" cy="576064"/>
          </a:xfrm>
          <a:prstGeom prst="wedgeRoundRectCallout">
            <a:avLst>
              <a:gd name="adj1" fmla="val -34515"/>
              <a:gd name="adj2" fmla="val 69211"/>
              <a:gd name="adj3" fmla="val 16667"/>
            </a:avLst>
          </a:prstGeom>
          <a:gradFill flip="none" rotWithShape="1">
            <a:gsLst>
              <a:gs pos="47000">
                <a:srgbClr val="BCCFED"/>
              </a:gs>
              <a:gs pos="100000">
                <a:srgbClr val="ACC2E8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28575">
            <a:solidFill>
              <a:srgbClr val="2E8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Fill Committee Chairperson Name and Committee member's names</a:t>
            </a:r>
          </a:p>
        </p:txBody>
      </p:sp>
    </p:spTree>
    <p:extLst>
      <p:ext uri="{BB962C8B-B14F-4D97-AF65-F5344CB8AC3E}">
        <p14:creationId xmlns:p14="http://schemas.microsoft.com/office/powerpoint/2010/main" val="35640559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" name="Rounded Rectangular Callout 7"/>
          <p:cNvSpPr/>
          <p:nvPr/>
        </p:nvSpPr>
        <p:spPr>
          <a:xfrm>
            <a:off x="5148064" y="3429000"/>
            <a:ext cx="3816424" cy="576064"/>
          </a:xfrm>
          <a:prstGeom prst="wedgeRoundRectCallout">
            <a:avLst>
              <a:gd name="adj1" fmla="val -10660"/>
              <a:gd name="adj2" fmla="val 87351"/>
              <a:gd name="adj3" fmla="val 16667"/>
            </a:avLst>
          </a:prstGeom>
          <a:gradFill flip="none" rotWithShape="1">
            <a:gsLst>
              <a:gs pos="47000">
                <a:srgbClr val="BCCFED"/>
              </a:gs>
              <a:gs pos="100000">
                <a:srgbClr val="ACC2E8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28575">
            <a:solidFill>
              <a:srgbClr val="2E8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Click on the Browse Icon to Upload Technical Evaluation Summary document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827584" y="5085184"/>
            <a:ext cx="3456384" cy="360040"/>
          </a:xfrm>
          <a:prstGeom prst="wedgeRoundRectCallout">
            <a:avLst>
              <a:gd name="adj1" fmla="val 32820"/>
              <a:gd name="adj2" fmla="val -119002"/>
              <a:gd name="adj3" fmla="val 16667"/>
            </a:avLst>
          </a:prstGeom>
          <a:gradFill flip="none" rotWithShape="1">
            <a:gsLst>
              <a:gs pos="47000">
                <a:srgbClr val="BCCFED"/>
              </a:gs>
              <a:gs pos="100000">
                <a:srgbClr val="ACC2E8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28575">
            <a:solidFill>
              <a:srgbClr val="2E8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Select File and click on Open Button</a:t>
            </a:r>
          </a:p>
        </p:txBody>
      </p:sp>
    </p:spTree>
    <p:extLst>
      <p:ext uri="{BB962C8B-B14F-4D97-AF65-F5344CB8AC3E}">
        <p14:creationId xmlns:p14="http://schemas.microsoft.com/office/powerpoint/2010/main" val="38883114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ounded Rectangular Callout 4"/>
          <p:cNvSpPr/>
          <p:nvPr/>
        </p:nvSpPr>
        <p:spPr>
          <a:xfrm>
            <a:off x="3635896" y="1844824"/>
            <a:ext cx="4176464" cy="360040"/>
          </a:xfrm>
          <a:prstGeom prst="wedgeRoundRectCallout">
            <a:avLst>
              <a:gd name="adj1" fmla="val 10242"/>
              <a:gd name="adj2" fmla="val 94153"/>
              <a:gd name="adj3" fmla="val 16667"/>
            </a:avLst>
          </a:prstGeom>
          <a:gradFill flip="none" rotWithShape="1">
            <a:gsLst>
              <a:gs pos="47000">
                <a:srgbClr val="BCCFED"/>
              </a:gs>
              <a:gs pos="100000">
                <a:srgbClr val="ACC2E8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28575">
            <a:solidFill>
              <a:srgbClr val="2E8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Click on Icon to digitally sign the document</a:t>
            </a:r>
          </a:p>
        </p:txBody>
      </p:sp>
    </p:spTree>
    <p:extLst>
      <p:ext uri="{BB962C8B-B14F-4D97-AF65-F5344CB8AC3E}">
        <p14:creationId xmlns:p14="http://schemas.microsoft.com/office/powerpoint/2010/main" val="22669231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ounded Rectangular Callout 4"/>
          <p:cNvSpPr/>
          <p:nvPr/>
        </p:nvSpPr>
        <p:spPr>
          <a:xfrm>
            <a:off x="3851920" y="1772816"/>
            <a:ext cx="2016224" cy="360040"/>
          </a:xfrm>
          <a:prstGeom prst="wedgeRoundRectCallout">
            <a:avLst>
              <a:gd name="adj1" fmla="val 5244"/>
              <a:gd name="adj2" fmla="val 94153"/>
              <a:gd name="adj3" fmla="val 16667"/>
            </a:avLst>
          </a:prstGeom>
          <a:gradFill flip="none" rotWithShape="1">
            <a:gsLst>
              <a:gs pos="47000">
                <a:srgbClr val="BCCFED"/>
              </a:gs>
              <a:gs pos="100000">
                <a:srgbClr val="ACC2E8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28575">
            <a:solidFill>
              <a:srgbClr val="2E8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Click on Ok Button</a:t>
            </a:r>
          </a:p>
        </p:txBody>
      </p:sp>
    </p:spTree>
    <p:extLst>
      <p:ext uri="{BB962C8B-B14F-4D97-AF65-F5344CB8AC3E}">
        <p14:creationId xmlns:p14="http://schemas.microsoft.com/office/powerpoint/2010/main" val="22669231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94"/>
            <a:ext cx="9144000" cy="6858000"/>
          </a:xfrm>
        </p:spPr>
      </p:pic>
      <p:sp>
        <p:nvSpPr>
          <p:cNvPr id="5" name="Rounded Rectangular Callout 4"/>
          <p:cNvSpPr/>
          <p:nvPr/>
        </p:nvSpPr>
        <p:spPr>
          <a:xfrm>
            <a:off x="2987824" y="2636912"/>
            <a:ext cx="3528392" cy="360040"/>
          </a:xfrm>
          <a:prstGeom prst="wedgeRoundRectCallout">
            <a:avLst>
              <a:gd name="adj1" fmla="val 14152"/>
              <a:gd name="adj2" fmla="val 112294"/>
              <a:gd name="adj3" fmla="val 16667"/>
            </a:avLst>
          </a:prstGeom>
          <a:gradFill flip="none" rotWithShape="1">
            <a:gsLst>
              <a:gs pos="47000">
                <a:srgbClr val="BCCFED"/>
              </a:gs>
              <a:gs pos="100000">
                <a:srgbClr val="ACC2E8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28575">
            <a:solidFill>
              <a:srgbClr val="2E8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Select date for Financial Bid Opening</a:t>
            </a:r>
          </a:p>
        </p:txBody>
      </p:sp>
    </p:spTree>
    <p:extLst>
      <p:ext uri="{BB962C8B-B14F-4D97-AF65-F5344CB8AC3E}">
        <p14:creationId xmlns:p14="http://schemas.microsoft.com/office/powerpoint/2010/main" val="22669231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ounded Rectangular Callout 4"/>
          <p:cNvSpPr/>
          <p:nvPr/>
        </p:nvSpPr>
        <p:spPr>
          <a:xfrm>
            <a:off x="4716016" y="2636912"/>
            <a:ext cx="4032448" cy="360040"/>
          </a:xfrm>
          <a:prstGeom prst="wedgeRoundRectCallout">
            <a:avLst>
              <a:gd name="adj1" fmla="val 18606"/>
              <a:gd name="adj2" fmla="val 85082"/>
              <a:gd name="adj3" fmla="val 16667"/>
            </a:avLst>
          </a:prstGeom>
          <a:gradFill flip="none" rotWithShape="1">
            <a:gsLst>
              <a:gs pos="47000">
                <a:srgbClr val="BCCFED"/>
              </a:gs>
              <a:gs pos="100000">
                <a:srgbClr val="ACC2E8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28575">
            <a:solidFill>
              <a:srgbClr val="2E8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Select </a:t>
            </a:r>
            <a:r>
              <a:rPr lang="en-IN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time(hr) </a:t>
            </a:r>
            <a:r>
              <a:rPr lang="en-IN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for Financial Bid </a:t>
            </a:r>
            <a:r>
              <a:rPr lang="en-IN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Opening  </a:t>
            </a:r>
            <a:endParaRPr lang="en-IN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9231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ounded Rectangular Callout 4"/>
          <p:cNvSpPr/>
          <p:nvPr/>
        </p:nvSpPr>
        <p:spPr>
          <a:xfrm>
            <a:off x="5004048" y="2564904"/>
            <a:ext cx="4104456" cy="360040"/>
          </a:xfrm>
          <a:prstGeom prst="wedgeRoundRectCallout">
            <a:avLst>
              <a:gd name="adj1" fmla="val 23700"/>
              <a:gd name="adj2" fmla="val 116073"/>
              <a:gd name="adj3" fmla="val 16667"/>
            </a:avLst>
          </a:prstGeom>
          <a:gradFill flip="none" rotWithShape="1">
            <a:gsLst>
              <a:gs pos="47000">
                <a:srgbClr val="BCCFED"/>
              </a:gs>
              <a:gs pos="100000">
                <a:srgbClr val="ACC2E8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28575">
            <a:solidFill>
              <a:srgbClr val="2E8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4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en-IN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Select time(min) </a:t>
            </a:r>
            <a:r>
              <a:rPr lang="en-IN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for Financial Bid Opening  </a:t>
            </a:r>
          </a:p>
          <a:p>
            <a:pPr algn="ctr"/>
            <a:endParaRPr lang="en-IN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8846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41368"/>
          </a:xfrm>
        </p:spPr>
      </p:pic>
      <p:sp>
        <p:nvSpPr>
          <p:cNvPr id="5" name="Rounded Rectangular Callout 4"/>
          <p:cNvSpPr/>
          <p:nvPr/>
        </p:nvSpPr>
        <p:spPr>
          <a:xfrm>
            <a:off x="6156176" y="4149080"/>
            <a:ext cx="2232248" cy="360040"/>
          </a:xfrm>
          <a:prstGeom prst="wedgeRoundRectCallout">
            <a:avLst>
              <a:gd name="adj1" fmla="val 24393"/>
              <a:gd name="adj2" fmla="val -123537"/>
              <a:gd name="adj3" fmla="val 16667"/>
            </a:avLst>
          </a:prstGeom>
          <a:gradFill flip="none" rotWithShape="1">
            <a:gsLst>
              <a:gs pos="47000">
                <a:srgbClr val="BCCFED"/>
              </a:gs>
              <a:gs pos="100000">
                <a:srgbClr val="ACC2E8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28575">
            <a:solidFill>
              <a:srgbClr val="2E8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Click on Save Button</a:t>
            </a:r>
            <a:endParaRPr lang="en-IN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091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57999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4211960" y="1988840"/>
            <a:ext cx="2411355" cy="684076"/>
          </a:xfrm>
          <a:prstGeom prst="wedgeRoundRectCallout">
            <a:avLst>
              <a:gd name="adj1" fmla="val 72399"/>
              <a:gd name="adj2" fmla="val 48495"/>
              <a:gd name="adj3" fmla="val 16667"/>
            </a:avLst>
          </a:prstGeom>
          <a:gradFill flip="none" rotWithShape="1">
            <a:gsLst>
              <a:gs pos="47000">
                <a:srgbClr val="BCCFED"/>
              </a:gs>
              <a:gs pos="100000">
                <a:srgbClr val="ACC2E8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28575">
            <a:solidFill>
              <a:srgbClr val="2E8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Fill Tender Evaluator ID, Captcha and Click on Login button</a:t>
            </a:r>
            <a:endParaRPr lang="en-IN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43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ounded Rectangular Callout 4"/>
          <p:cNvSpPr/>
          <p:nvPr/>
        </p:nvSpPr>
        <p:spPr>
          <a:xfrm>
            <a:off x="3851920" y="1052736"/>
            <a:ext cx="3600400" cy="360040"/>
          </a:xfrm>
          <a:prstGeom prst="wedgeRoundRectCallout">
            <a:avLst>
              <a:gd name="adj1" fmla="val 10301"/>
              <a:gd name="adj2" fmla="val 80547"/>
              <a:gd name="adj3" fmla="val 16667"/>
            </a:avLst>
          </a:prstGeom>
          <a:gradFill flip="none" rotWithShape="1">
            <a:gsLst>
              <a:gs pos="47000">
                <a:srgbClr val="BCCFED"/>
              </a:gs>
              <a:gs pos="100000">
                <a:srgbClr val="ACC2E8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28575">
            <a:solidFill>
              <a:srgbClr val="2E8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Technical Evaluation Details displayed</a:t>
            </a:r>
            <a:endParaRPr lang="en-IN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2195736" y="5301208"/>
            <a:ext cx="5112568" cy="360040"/>
          </a:xfrm>
          <a:prstGeom prst="wedgeRoundRectCallout">
            <a:avLst>
              <a:gd name="adj1" fmla="val 9300"/>
              <a:gd name="adj2" fmla="val -91791"/>
              <a:gd name="adj3" fmla="val 16667"/>
            </a:avLst>
          </a:prstGeom>
          <a:gradFill flip="none" rotWithShape="1">
            <a:gsLst>
              <a:gs pos="47000">
                <a:srgbClr val="BCCFED"/>
              </a:gs>
              <a:gs pos="100000">
                <a:srgbClr val="ACC2E8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28575">
            <a:solidFill>
              <a:srgbClr val="2E8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Click </a:t>
            </a:r>
            <a:r>
              <a:rPr lang="en-IN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on the Link to Print Technical Evaluation Summary</a:t>
            </a:r>
          </a:p>
        </p:txBody>
      </p:sp>
    </p:spTree>
    <p:extLst>
      <p:ext uri="{BB962C8B-B14F-4D97-AF65-F5344CB8AC3E}">
        <p14:creationId xmlns:p14="http://schemas.microsoft.com/office/powerpoint/2010/main" val="35380917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5" name="Rounded Rectangular Callout 4"/>
          <p:cNvSpPr/>
          <p:nvPr/>
        </p:nvSpPr>
        <p:spPr>
          <a:xfrm>
            <a:off x="5508104" y="1484784"/>
            <a:ext cx="2880320" cy="360040"/>
          </a:xfrm>
          <a:prstGeom prst="wedgeRoundRectCallout">
            <a:avLst>
              <a:gd name="adj1" fmla="val 15286"/>
              <a:gd name="adj2" fmla="val 89618"/>
              <a:gd name="adj3" fmla="val 16667"/>
            </a:avLst>
          </a:prstGeom>
          <a:gradFill flip="none" rotWithShape="1">
            <a:gsLst>
              <a:gs pos="47000">
                <a:srgbClr val="BCCFED"/>
              </a:gs>
              <a:gs pos="100000">
                <a:srgbClr val="ACC2E8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28575">
            <a:solidFill>
              <a:srgbClr val="2E8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Technical Evaluation Summary </a:t>
            </a:r>
            <a:endParaRPr lang="en-IN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0917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852936"/>
            <a:ext cx="9143999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002060"/>
                </a:solidFill>
              </a:rPr>
              <a:t>Technical Bid Evaluation Ends</a:t>
            </a:r>
            <a:endParaRPr lang="en-IN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94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5580112" y="1731437"/>
            <a:ext cx="2808312" cy="684076"/>
          </a:xfrm>
          <a:prstGeom prst="wedgeRoundRectCallout">
            <a:avLst>
              <a:gd name="adj1" fmla="val 2021"/>
              <a:gd name="adj2" fmla="val 81912"/>
              <a:gd name="adj3" fmla="val 16667"/>
            </a:avLst>
          </a:prstGeom>
          <a:gradFill flip="none" rotWithShape="1">
            <a:gsLst>
              <a:gs pos="47000">
                <a:srgbClr val="BCCFED"/>
              </a:gs>
              <a:gs pos="100000">
                <a:srgbClr val="ACC2E8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28575">
            <a:solidFill>
              <a:srgbClr val="2E8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Fill Password, Captcha and Click on Proceed button</a:t>
            </a:r>
            <a:endParaRPr lang="en-IN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57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Rounded Rectangular Callout 4"/>
          <p:cNvSpPr/>
          <p:nvPr/>
        </p:nvSpPr>
        <p:spPr>
          <a:xfrm>
            <a:off x="2483768" y="3987062"/>
            <a:ext cx="3528392" cy="342038"/>
          </a:xfrm>
          <a:prstGeom prst="wedgeRoundRectCallout">
            <a:avLst>
              <a:gd name="adj1" fmla="val -34076"/>
              <a:gd name="adj2" fmla="val 91460"/>
              <a:gd name="adj3" fmla="val 16667"/>
            </a:avLst>
          </a:prstGeom>
          <a:gradFill flip="none" rotWithShape="1">
            <a:gsLst>
              <a:gs pos="47000">
                <a:srgbClr val="BCCFED"/>
              </a:gs>
              <a:gs pos="100000">
                <a:srgbClr val="ACC2E8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28575">
            <a:solidFill>
              <a:srgbClr val="2E8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Click for Second level Authentication</a:t>
            </a:r>
            <a:endParaRPr lang="en-IN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2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ounded Rectangular Callout 4"/>
          <p:cNvSpPr/>
          <p:nvPr/>
        </p:nvSpPr>
        <p:spPr>
          <a:xfrm>
            <a:off x="2555776" y="4509120"/>
            <a:ext cx="2376264" cy="504056"/>
          </a:xfrm>
          <a:prstGeom prst="wedgeRoundRectCallout">
            <a:avLst>
              <a:gd name="adj1" fmla="val 36907"/>
              <a:gd name="adj2" fmla="val -113819"/>
              <a:gd name="adj3" fmla="val 16667"/>
            </a:avLst>
          </a:prstGeom>
          <a:gradFill flip="none" rotWithShape="1">
            <a:gsLst>
              <a:gs pos="47000">
                <a:srgbClr val="BCCFED"/>
              </a:gs>
              <a:gs pos="100000">
                <a:srgbClr val="ACC2E8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28575">
            <a:solidFill>
              <a:srgbClr val="2E8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Enter DSC Password and Click on OK button</a:t>
            </a:r>
            <a:endParaRPr lang="en-IN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89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ounded Rectangle 4"/>
          <p:cNvSpPr/>
          <p:nvPr/>
        </p:nvSpPr>
        <p:spPr>
          <a:xfrm>
            <a:off x="3131840" y="5229200"/>
            <a:ext cx="4248472" cy="936104"/>
          </a:xfrm>
          <a:prstGeom prst="roundRect">
            <a:avLst/>
          </a:prstGeom>
          <a:gradFill flip="none" rotWithShape="1">
            <a:gsLst>
              <a:gs pos="47000">
                <a:srgbClr val="BCCFED"/>
              </a:gs>
              <a:gs pos="100000">
                <a:srgbClr val="ACC2E8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28575">
            <a:solidFill>
              <a:srgbClr val="2E8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Role Based (Procurement Officer Admin(Creator) / Publisher / Opener / Evaluator) Dashboard will appear.</a:t>
            </a:r>
          </a:p>
        </p:txBody>
      </p:sp>
    </p:spTree>
    <p:extLst>
      <p:ext uri="{BB962C8B-B14F-4D97-AF65-F5344CB8AC3E}">
        <p14:creationId xmlns:p14="http://schemas.microsoft.com/office/powerpoint/2010/main" val="315453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9" name="Rounded Rectangular Callout 8"/>
          <p:cNvSpPr/>
          <p:nvPr/>
        </p:nvSpPr>
        <p:spPr>
          <a:xfrm>
            <a:off x="2267744" y="2780928"/>
            <a:ext cx="2376264" cy="504056"/>
          </a:xfrm>
          <a:prstGeom prst="wedgeRoundRectCallout">
            <a:avLst>
              <a:gd name="adj1" fmla="val -61356"/>
              <a:gd name="adj2" fmla="val 48153"/>
              <a:gd name="adj3" fmla="val 16667"/>
            </a:avLst>
          </a:prstGeom>
          <a:gradFill flip="none" rotWithShape="1">
            <a:gsLst>
              <a:gs pos="47000">
                <a:srgbClr val="BCCFED"/>
              </a:gs>
              <a:gs pos="100000">
                <a:srgbClr val="ACC2E8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28575">
            <a:solidFill>
              <a:srgbClr val="2E8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Click on Technical Evaluation link</a:t>
            </a:r>
          </a:p>
        </p:txBody>
      </p:sp>
    </p:spTree>
    <p:extLst>
      <p:ext uri="{BB962C8B-B14F-4D97-AF65-F5344CB8AC3E}">
        <p14:creationId xmlns:p14="http://schemas.microsoft.com/office/powerpoint/2010/main" val="9640620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5" name="Rounded Rectangular Callout 4"/>
          <p:cNvSpPr/>
          <p:nvPr/>
        </p:nvSpPr>
        <p:spPr>
          <a:xfrm>
            <a:off x="4499992" y="2708920"/>
            <a:ext cx="2376264" cy="504056"/>
          </a:xfrm>
          <a:prstGeom prst="wedgeRoundRectCallout">
            <a:avLst>
              <a:gd name="adj1" fmla="val 5298"/>
              <a:gd name="adj2" fmla="val 70829"/>
              <a:gd name="adj3" fmla="val 16667"/>
            </a:avLst>
          </a:prstGeom>
          <a:gradFill flip="none" rotWithShape="1">
            <a:gsLst>
              <a:gs pos="47000">
                <a:srgbClr val="BCCFED"/>
              </a:gs>
              <a:gs pos="100000">
                <a:srgbClr val="ACC2E8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28575">
            <a:solidFill>
              <a:srgbClr val="2E8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 be evaluated tenders listed here</a:t>
            </a:r>
            <a:endParaRPr lang="en-IN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0559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7" name="Rounded Rectangular Callout 6"/>
          <p:cNvSpPr/>
          <p:nvPr/>
        </p:nvSpPr>
        <p:spPr>
          <a:xfrm>
            <a:off x="5652120" y="3284984"/>
            <a:ext cx="2664296" cy="504056"/>
          </a:xfrm>
          <a:prstGeom prst="wedgeRoundRectCallout">
            <a:avLst>
              <a:gd name="adj1" fmla="val 47622"/>
              <a:gd name="adj2" fmla="val 135618"/>
              <a:gd name="adj3" fmla="val 16667"/>
            </a:avLst>
          </a:prstGeom>
          <a:gradFill flip="none" rotWithShape="1">
            <a:gsLst>
              <a:gs pos="47000">
                <a:srgbClr val="BCCFED"/>
              </a:gs>
              <a:gs pos="100000">
                <a:srgbClr val="ACC2E8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28575">
            <a:solidFill>
              <a:srgbClr val="2E8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Click on View Icon against the corresponding tender</a:t>
            </a:r>
          </a:p>
        </p:txBody>
      </p:sp>
    </p:spTree>
    <p:extLst>
      <p:ext uri="{BB962C8B-B14F-4D97-AF65-F5344CB8AC3E}">
        <p14:creationId xmlns:p14="http://schemas.microsoft.com/office/powerpoint/2010/main" val="3564055948"/>
      </p:ext>
    </p:extLst>
  </p:cSld>
  <p:clrMapOvr>
    <a:masterClrMapping/>
  </p:clrMapOvr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164</TotalTime>
  <Words>177</Words>
  <Application>Microsoft Office PowerPoint</Application>
  <PresentationFormat>On-screen Show (4:3)</PresentationFormat>
  <Paragraphs>27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Slipstream</vt:lpstr>
      <vt:lpstr>Technical Bid Evaluation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Technical Bid Evaluation Ends</vt:lpstr>
    </vt:vector>
  </TitlesOfParts>
  <Company>Wipro Limited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Technical Evaluation</dc:title>
  <dc:creator>Valued Customer</dc:creator>
  <cp:lastModifiedBy>user</cp:lastModifiedBy>
  <cp:revision>48</cp:revision>
  <dcterms:created xsi:type="dcterms:W3CDTF">2016-12-12T11:05:18Z</dcterms:created>
  <dcterms:modified xsi:type="dcterms:W3CDTF">2019-09-13T11:31:10Z</dcterms:modified>
</cp:coreProperties>
</file>